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86" r:id="rId2"/>
    <p:sldId id="287" r:id="rId3"/>
    <p:sldId id="288" r:id="rId4"/>
    <p:sldId id="289" r:id="rId5"/>
    <p:sldId id="291" r:id="rId6"/>
    <p:sldId id="290" r:id="rId7"/>
    <p:sldId id="256" r:id="rId8"/>
    <p:sldId id="257" r:id="rId9"/>
    <p:sldId id="259" r:id="rId10"/>
    <p:sldId id="258"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51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4E1143-CBAD-4505-BD20-38F56F81804E}" type="datetimeFigureOut">
              <a:rPr lang="en-US" smtClean="0"/>
              <a:t>10/9/2014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934FE6-AB58-4BAE-898E-72A4F951D545}" type="slidenum">
              <a:rPr lang="en-US" smtClean="0"/>
              <a:t>‹#›</a:t>
            </a:fld>
            <a:endParaRPr lang="en-US"/>
          </a:p>
        </p:txBody>
      </p:sp>
    </p:spTree>
    <p:extLst>
      <p:ext uri="{BB962C8B-B14F-4D97-AF65-F5344CB8AC3E}">
        <p14:creationId xmlns:p14="http://schemas.microsoft.com/office/powerpoint/2010/main" val="3272085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en.wikipedia.org/wiki/Package_(package_management_syste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GNU Network Object Model Environment.</a:t>
            </a:r>
          </a:p>
          <a:p>
            <a:r>
              <a:rPr lang="en-US" sz="1200" b="0" i="0" kern="1200" dirty="0" smtClean="0">
                <a:solidFill>
                  <a:schemeClr val="tx1"/>
                </a:solidFill>
                <a:effectLst/>
                <a:latin typeface="+mn-lt"/>
                <a:ea typeface="+mn-ea"/>
                <a:cs typeface="+mn-cs"/>
              </a:rPr>
              <a:t>K Desktop Environment</a:t>
            </a:r>
            <a:endParaRPr lang="en-US" b="0" dirty="0"/>
          </a:p>
        </p:txBody>
      </p:sp>
      <p:sp>
        <p:nvSpPr>
          <p:cNvPr id="4" name="Slide Number Placeholder 3"/>
          <p:cNvSpPr>
            <a:spLocks noGrp="1"/>
          </p:cNvSpPr>
          <p:nvPr>
            <p:ph type="sldNum" sz="quarter" idx="10"/>
          </p:nvPr>
        </p:nvSpPr>
        <p:spPr/>
        <p:txBody>
          <a:bodyPr/>
          <a:lstStyle/>
          <a:p>
            <a:fld id="{66934FE6-AB58-4BAE-898E-72A4F951D545}" type="slidenum">
              <a:rPr lang="en-US" smtClean="0"/>
              <a:t>3</a:t>
            </a:fld>
            <a:endParaRPr lang="en-US"/>
          </a:p>
        </p:txBody>
      </p:sp>
    </p:spTree>
    <p:extLst>
      <p:ext uri="{BB962C8B-B14F-4D97-AF65-F5344CB8AC3E}">
        <p14:creationId xmlns:p14="http://schemas.microsoft.com/office/powerpoint/2010/main" val="3029162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Select the appropriate partition type for your configuration. In order to modify the default partitioning layout, check the "Review and modify partitioning layout" option. Click [Next] to continue.</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15</a:t>
            </a:fld>
            <a:endParaRPr lang="en-US"/>
          </a:p>
        </p:txBody>
      </p:sp>
    </p:spTree>
    <p:extLst>
      <p:ext uri="{BB962C8B-B14F-4D97-AF65-F5344CB8AC3E}">
        <p14:creationId xmlns:p14="http://schemas.microsoft.com/office/powerpoint/2010/main" val="633804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 </a:t>
            </a:r>
            <a:r>
              <a:rPr lang="en-US" sz="1200" b="1" i="0" kern="1200" dirty="0" smtClean="0">
                <a:solidFill>
                  <a:schemeClr val="tx1"/>
                </a:solidFill>
                <a:effectLst/>
                <a:latin typeface="+mn-lt"/>
                <a:ea typeface="+mn-ea"/>
                <a:cs typeface="+mn-cs"/>
              </a:rPr>
              <a:t>software repository</a:t>
            </a:r>
            <a:r>
              <a:rPr lang="en-US" sz="1200" b="0" i="0" kern="1200" dirty="0" smtClean="0">
                <a:solidFill>
                  <a:schemeClr val="tx1"/>
                </a:solidFill>
                <a:effectLst/>
                <a:latin typeface="+mn-lt"/>
                <a:ea typeface="+mn-ea"/>
                <a:cs typeface="+mn-cs"/>
              </a:rPr>
              <a:t> is a storage location from which </a:t>
            </a:r>
            <a:r>
              <a:rPr lang="en-US" sz="1200" b="0" i="0" u="none" strike="noStrike" kern="1200" dirty="0" smtClean="0">
                <a:solidFill>
                  <a:schemeClr val="tx1"/>
                </a:solidFill>
                <a:effectLst/>
                <a:latin typeface="+mn-lt"/>
                <a:ea typeface="+mn-ea"/>
                <a:cs typeface="+mn-cs"/>
                <a:hlinkClick r:id="rId3" tooltip="Package (package management system)"/>
              </a:rPr>
              <a:t>software packages</a:t>
            </a:r>
            <a:r>
              <a:rPr lang="en-US" sz="1200" b="0" i="0" kern="1200" dirty="0" smtClean="0">
                <a:solidFill>
                  <a:schemeClr val="tx1"/>
                </a:solidFill>
                <a:effectLst/>
                <a:latin typeface="+mn-lt"/>
                <a:ea typeface="+mn-ea"/>
                <a:cs typeface="+mn-cs"/>
              </a:rPr>
              <a:t> may be retrieved and installed on a computer.</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19</a:t>
            </a:fld>
            <a:endParaRPr lang="en-US"/>
          </a:p>
        </p:txBody>
      </p:sp>
    </p:spTree>
    <p:extLst>
      <p:ext uri="{BB962C8B-B14F-4D97-AF65-F5344CB8AC3E}">
        <p14:creationId xmlns:p14="http://schemas.microsoft.com/office/powerpoint/2010/main" val="3156196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a:t>
            </a:r>
            <a:r>
              <a:rPr lang="en-US" sz="1200" b="0" i="0" kern="1200" dirty="0" err="1" smtClean="0">
                <a:solidFill>
                  <a:schemeClr val="tx1"/>
                </a:solidFill>
                <a:effectLst/>
                <a:latin typeface="+mn-lt"/>
                <a:ea typeface="+mn-ea"/>
                <a:cs typeface="+mn-cs"/>
              </a:rPr>
              <a:t>CentOS</a:t>
            </a:r>
            <a:r>
              <a:rPr lang="en-US" sz="1200" b="0" i="0" kern="1200" dirty="0" smtClean="0">
                <a:solidFill>
                  <a:schemeClr val="tx1"/>
                </a:solidFill>
                <a:effectLst/>
                <a:latin typeface="+mn-lt"/>
                <a:ea typeface="+mn-ea"/>
                <a:cs typeface="+mn-cs"/>
              </a:rPr>
              <a:t> install process will start immediately. Wait for the installation to complete.</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20</a:t>
            </a:fld>
            <a:endParaRPr lang="en-US"/>
          </a:p>
        </p:txBody>
      </p:sp>
    </p:spTree>
    <p:extLst>
      <p:ext uri="{BB962C8B-B14F-4D97-AF65-F5344CB8AC3E}">
        <p14:creationId xmlns:p14="http://schemas.microsoft.com/office/powerpoint/2010/main" val="710056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first screen is the </a:t>
            </a:r>
            <a:r>
              <a:rPr lang="en-US" sz="1200" b="0" i="0" kern="1200" dirty="0" err="1" smtClean="0">
                <a:solidFill>
                  <a:schemeClr val="tx1"/>
                </a:solidFill>
                <a:effectLst/>
                <a:latin typeface="+mn-lt"/>
                <a:ea typeface="+mn-ea"/>
                <a:cs typeface="+mn-cs"/>
              </a:rPr>
              <a:t>CentOS</a:t>
            </a:r>
            <a:r>
              <a:rPr lang="en-US" sz="1200" b="0" i="0" kern="1200" dirty="0" smtClean="0">
                <a:solidFill>
                  <a:schemeClr val="tx1"/>
                </a:solidFill>
                <a:effectLst/>
                <a:latin typeface="+mn-lt"/>
                <a:ea typeface="+mn-ea"/>
                <a:cs typeface="+mn-cs"/>
              </a:rPr>
              <a:t> 6.5 boot screen. Select the option </a:t>
            </a:r>
            <a:r>
              <a:rPr lang="en-US" sz="1200" b="1" i="0" kern="1200" dirty="0" smtClean="0">
                <a:solidFill>
                  <a:schemeClr val="tx1"/>
                </a:solidFill>
                <a:effectLst/>
                <a:latin typeface="+mn-lt"/>
                <a:ea typeface="+mn-ea"/>
                <a:cs typeface="+mn-cs"/>
              </a:rPr>
              <a:t>Install or upgrade an existing system</a:t>
            </a:r>
            <a:r>
              <a:rPr lang="en-US" sz="1200" b="0" i="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7</a:t>
            </a:fld>
            <a:endParaRPr lang="en-US"/>
          </a:p>
        </p:txBody>
      </p:sp>
    </p:spTree>
    <p:extLst>
      <p:ext uri="{BB962C8B-B14F-4D97-AF65-F5344CB8AC3E}">
        <p14:creationId xmlns:p14="http://schemas.microsoft.com/office/powerpoint/2010/main" val="2492111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When asked to test the CD media, tab over to [Skip] and hit [Enter]. If there were any errors, the media burning software would have warned us. After several seconds, the installer should then detect the video card, monitor, and mouse. The installer then goes into GUI mode.</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8</a:t>
            </a:fld>
            <a:endParaRPr lang="en-US"/>
          </a:p>
        </p:txBody>
      </p:sp>
    </p:spTree>
    <p:extLst>
      <p:ext uri="{BB962C8B-B14F-4D97-AF65-F5344CB8AC3E}">
        <p14:creationId xmlns:p14="http://schemas.microsoft.com/office/powerpoint/2010/main" val="3728349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At the welcome screen, click [Next] to continue.</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9</a:t>
            </a:fld>
            <a:endParaRPr lang="en-US"/>
          </a:p>
        </p:txBody>
      </p:sp>
    </p:spTree>
    <p:extLst>
      <p:ext uri="{BB962C8B-B14F-4D97-AF65-F5344CB8AC3E}">
        <p14:creationId xmlns:p14="http://schemas.microsoft.com/office/powerpoint/2010/main" val="2096510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Select the appropriate language for your configuration and click [Next] to continue.</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10</a:t>
            </a:fld>
            <a:endParaRPr lang="en-US"/>
          </a:p>
        </p:txBody>
      </p:sp>
    </p:spTree>
    <p:extLst>
      <p:ext uri="{BB962C8B-B14F-4D97-AF65-F5344CB8AC3E}">
        <p14:creationId xmlns:p14="http://schemas.microsoft.com/office/powerpoint/2010/main" val="3142618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Select the appropriate keyboard for your configuration and click [Next] to continue.</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11</a:t>
            </a:fld>
            <a:endParaRPr lang="en-US"/>
          </a:p>
        </p:txBody>
      </p:sp>
    </p:spTree>
    <p:extLst>
      <p:ext uri="{BB962C8B-B14F-4D97-AF65-F5344CB8AC3E}">
        <p14:creationId xmlns:p14="http://schemas.microsoft.com/office/powerpoint/2010/main" val="1663587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This example will use local internal disks for the OS installation and therefore only requires the "Basic Storage Devices" option. Select the appropriate storage option for your configuration and click [Next] to continue.</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12</a:t>
            </a:fld>
            <a:endParaRPr lang="en-US"/>
          </a:p>
        </p:txBody>
      </p:sp>
    </p:spTree>
    <p:extLst>
      <p:ext uri="{BB962C8B-B14F-4D97-AF65-F5344CB8AC3E}">
        <p14:creationId xmlns:p14="http://schemas.microsoft.com/office/powerpoint/2010/main" val="3963034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Select the appropriate time zone for your environment and click [Next] to continue.</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13</a:t>
            </a:fld>
            <a:endParaRPr lang="en-US"/>
          </a:p>
        </p:txBody>
      </p:sp>
    </p:spTree>
    <p:extLst>
      <p:ext uri="{BB962C8B-B14F-4D97-AF65-F5344CB8AC3E}">
        <p14:creationId xmlns:p14="http://schemas.microsoft.com/office/powerpoint/2010/main" val="3048133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Select a root password and click [Next] to continue.</a:t>
            </a:r>
            <a:endParaRPr lang="en-US" dirty="0"/>
          </a:p>
        </p:txBody>
      </p:sp>
      <p:sp>
        <p:nvSpPr>
          <p:cNvPr id="4" name="Slide Number Placeholder 3"/>
          <p:cNvSpPr>
            <a:spLocks noGrp="1"/>
          </p:cNvSpPr>
          <p:nvPr>
            <p:ph type="sldNum" sz="quarter" idx="10"/>
          </p:nvPr>
        </p:nvSpPr>
        <p:spPr/>
        <p:txBody>
          <a:bodyPr/>
          <a:lstStyle/>
          <a:p>
            <a:fld id="{66934FE6-AB58-4BAE-898E-72A4F951D545}" type="slidenum">
              <a:rPr lang="en-US" smtClean="0"/>
              <a:t>14</a:t>
            </a:fld>
            <a:endParaRPr lang="en-US"/>
          </a:p>
        </p:txBody>
      </p:sp>
    </p:spTree>
    <p:extLst>
      <p:ext uri="{BB962C8B-B14F-4D97-AF65-F5344CB8AC3E}">
        <p14:creationId xmlns:p14="http://schemas.microsoft.com/office/powerpoint/2010/main" val="3378959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4F687C-4B98-4A2D-800D-1019CFCACBF0}" type="datetime1">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C4DC4B-685E-49E1-97EA-C3DFEAE895B3}" type="datetime1">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A41DF1-521B-4FE4-A44A-3CC6157438BF}" type="datetime1">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402293-C7B6-4E4E-99C5-92361B48CDC2}" type="datetime1">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B11F8E-F6D1-413F-A963-C054A3FB8653}" type="datetime1">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AC452F6-9F21-49E8-AB31-24B7A339A90F}" type="datetime1">
              <a:rPr lang="en-US" smtClean="0"/>
              <a:t>10/9/2014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A76D052-7B3E-4119-9830-47C117546BDD}" type="datetime1">
              <a:rPr lang="en-US" smtClean="0"/>
              <a:t>10/9/2014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0C9E5E-B269-4F60-A4DD-0C96157DDC83}" type="datetime1">
              <a:rPr lang="en-US" smtClean="0"/>
              <a:t>10/9/2014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EA94D-24D0-47B4-93CD-A2B1E6760CFE}" type="datetime1">
              <a:rPr lang="en-US" smtClean="0"/>
              <a:t>10/9/2014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3DA15A-A595-42B7-A430-71EE6904E5F5}" type="datetime1">
              <a:rPr lang="en-US" smtClean="0"/>
              <a:t>10/9/2014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CF6EE4-E2FC-4FC9-9115-4C5B7DD1AA4F}" type="datetime1">
              <a:rPr lang="en-US" smtClean="0"/>
              <a:t>10/9/2014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1ACF87-126D-4F5B-9B8A-AD349C68E39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114D3D-1999-41D8-B889-4F587BDD1357}" type="datetime1">
              <a:rPr lang="en-US" smtClean="0"/>
              <a:t>10/9/2014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1ACF87-126D-4F5B-9B8A-AD349C68E39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09800" y="2590800"/>
            <a:ext cx="6400800" cy="1752600"/>
          </a:xfrm>
        </p:spPr>
        <p:txBody>
          <a:bodyPr/>
          <a:lstStyle/>
          <a:p>
            <a:r>
              <a:rPr lang="en-US" b="1" dirty="0">
                <a:solidFill>
                  <a:schemeClr val="tx1"/>
                </a:solidFill>
              </a:rPr>
              <a:t>C</a:t>
            </a:r>
            <a:r>
              <a:rPr lang="en-US" dirty="0">
                <a:solidFill>
                  <a:schemeClr val="tx1"/>
                </a:solidFill>
              </a:rPr>
              <a:t>ommunity </a:t>
            </a:r>
            <a:r>
              <a:rPr lang="en-US" b="1" dirty="0">
                <a:solidFill>
                  <a:schemeClr val="tx1"/>
                </a:solidFill>
              </a:rPr>
              <a:t>En</a:t>
            </a:r>
            <a:r>
              <a:rPr lang="en-US" dirty="0">
                <a:solidFill>
                  <a:schemeClr val="tx1"/>
                </a:solidFill>
              </a:rPr>
              <a:t>terprise </a:t>
            </a:r>
            <a:r>
              <a:rPr lang="en-US" b="1" dirty="0">
                <a:solidFill>
                  <a:schemeClr val="tx1"/>
                </a:solidFill>
              </a:rPr>
              <a:t>O</a:t>
            </a:r>
            <a:r>
              <a:rPr lang="en-US" dirty="0">
                <a:solidFill>
                  <a:schemeClr val="tx1"/>
                </a:solidFill>
              </a:rPr>
              <a:t>perating </a:t>
            </a:r>
            <a:r>
              <a:rPr lang="en-US" b="1" dirty="0">
                <a:solidFill>
                  <a:schemeClr val="tx1"/>
                </a:solidFill>
              </a:rPr>
              <a:t>S</a:t>
            </a:r>
            <a:r>
              <a:rPr lang="en-US" dirty="0">
                <a:solidFill>
                  <a:schemeClr val="tx1"/>
                </a:solidFill>
              </a:rPr>
              <a:t>ystem</a:t>
            </a:r>
            <a:endParaRPr lang="en-US" dirty="0">
              <a:ln>
                <a:solidFill>
                  <a:schemeClr val="bg2">
                    <a:lumMod val="25000"/>
                  </a:schemeClr>
                </a:solidFill>
              </a:ln>
              <a:solidFill>
                <a:schemeClr val="tx1"/>
              </a:solidFill>
            </a:endParaRPr>
          </a:p>
          <a:p>
            <a:endParaRPr lang="en-US" dirty="0"/>
          </a:p>
        </p:txBody>
      </p:sp>
      <p:sp>
        <p:nvSpPr>
          <p:cNvPr id="4" name="Title 3"/>
          <p:cNvSpPr>
            <a:spLocks noGrp="1"/>
          </p:cNvSpPr>
          <p:nvPr>
            <p:ph type="ctrTitle"/>
          </p:nvPr>
        </p:nvSpPr>
        <p:spPr>
          <a:xfrm>
            <a:off x="457200" y="1066800"/>
            <a:ext cx="3048000" cy="923330"/>
          </a:xfrm>
          <a:prstGeom prst="rect">
            <a:avLst/>
          </a:prstGeom>
          <a:noFill/>
        </p:spPr>
        <p:txBody>
          <a:bodyPr wrap="squar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effectLst/>
              </a:rPr>
              <a:t>Cent OS</a:t>
            </a:r>
            <a:endParaRPr lang="en-US" sz="5400" b="1" cap="none" spc="0" dirty="0">
              <a:ln w="10541" cmpd="sng">
                <a:solidFill>
                  <a:srgbClr val="7D7D7D">
                    <a:tint val="100000"/>
                    <a:shade val="100000"/>
                    <a:satMod val="110000"/>
                  </a:srgbClr>
                </a:solidFill>
                <a:prstDash val="solid"/>
              </a:ln>
              <a:effectLst/>
            </a:endParaRPr>
          </a:p>
        </p:txBody>
      </p:sp>
      <p:sp>
        <p:nvSpPr>
          <p:cNvPr id="2" name="Slide Number Placeholder 1"/>
          <p:cNvSpPr>
            <a:spLocks noGrp="1"/>
          </p:cNvSpPr>
          <p:nvPr>
            <p:ph type="sldNum" sz="quarter" idx="12"/>
          </p:nvPr>
        </p:nvSpPr>
        <p:spPr/>
        <p:txBody>
          <a:bodyPr/>
          <a:lstStyle/>
          <a:p>
            <a:fld id="{2B1ACF87-126D-4F5B-9B8A-AD349C68E398}" type="slidenum">
              <a:rPr lang="en-US" smtClean="0"/>
              <a:t>1</a:t>
            </a:fld>
            <a:endParaRPr lang="en-US"/>
          </a:p>
        </p:txBody>
      </p:sp>
    </p:spTree>
    <p:extLst>
      <p:ext uri="{BB962C8B-B14F-4D97-AF65-F5344CB8AC3E}">
        <p14:creationId xmlns:p14="http://schemas.microsoft.com/office/powerpoint/2010/main" val="26857168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1-34-31.png"/>
          <p:cNvPicPr>
            <a:picLocks noChangeAspect="1"/>
          </p:cNvPicPr>
          <p:nvPr/>
        </p:nvPicPr>
        <p:blipFill>
          <a:blip r:embed="rId3"/>
          <a:stretch>
            <a:fillRect/>
          </a:stretch>
        </p:blipFill>
        <p:spPr>
          <a:xfrm>
            <a:off x="685800" y="609600"/>
            <a:ext cx="7696200" cy="5638800"/>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fld id="{2B1ACF87-126D-4F5B-9B8A-AD349C68E398}" type="slidenum">
              <a:rPr lang="en-US" smtClean="0"/>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Other Linux 2.6.x kernel-2013-01-23-11-34-52.png"/>
          <p:cNvPicPr>
            <a:picLocks noChangeAspect="1"/>
          </p:cNvPicPr>
          <p:nvPr/>
        </p:nvPicPr>
        <p:blipFill>
          <a:blip r:embed="rId3"/>
          <a:stretch>
            <a:fillRect/>
          </a:stretch>
        </p:blipFill>
        <p:spPr>
          <a:xfrm>
            <a:off x="838200" y="685800"/>
            <a:ext cx="7543800" cy="5486400"/>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fld id="{2B1ACF87-126D-4F5B-9B8A-AD349C68E398}" type="slidenum">
              <a:rPr lang="en-US" smtClean="0"/>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1-35-51.png"/>
          <p:cNvPicPr>
            <a:picLocks noChangeAspect="1"/>
          </p:cNvPicPr>
          <p:nvPr/>
        </p:nvPicPr>
        <p:blipFill>
          <a:blip r:embed="rId3"/>
          <a:stretch>
            <a:fillRect/>
          </a:stretch>
        </p:blipFill>
        <p:spPr>
          <a:xfrm>
            <a:off x="838200" y="609600"/>
            <a:ext cx="7467600" cy="5638800"/>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fld id="{2B1ACF87-126D-4F5B-9B8A-AD349C68E398}" type="slidenum">
              <a:rPr lang="en-US" smtClean="0"/>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Other Linux 2.6.x kernel-2013-01-23-11-37-59.png"/>
          <p:cNvPicPr>
            <a:picLocks noChangeAspect="1"/>
          </p:cNvPicPr>
          <p:nvPr/>
        </p:nvPicPr>
        <p:blipFill>
          <a:blip r:embed="rId3"/>
          <a:stretch>
            <a:fillRect/>
          </a:stretch>
        </p:blipFill>
        <p:spPr>
          <a:xfrm>
            <a:off x="838200" y="685800"/>
            <a:ext cx="75438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1-38-16.png"/>
          <p:cNvPicPr>
            <a:picLocks noChangeAspect="1"/>
          </p:cNvPicPr>
          <p:nvPr/>
        </p:nvPicPr>
        <p:blipFill>
          <a:blip r:embed="rId3"/>
          <a:stretch>
            <a:fillRect/>
          </a:stretch>
        </p:blipFill>
        <p:spPr>
          <a:xfrm>
            <a:off x="914400" y="685800"/>
            <a:ext cx="7467600" cy="5334000"/>
          </a:xfrm>
          <a:prstGeom prst="rect">
            <a:avLst/>
          </a:prstGeom>
        </p:spPr>
      </p:pic>
      <p:sp>
        <p:nvSpPr>
          <p:cNvPr id="21" name="Rounded Rectangle 20"/>
          <p:cNvSpPr/>
          <p:nvPr/>
        </p:nvSpPr>
        <p:spPr>
          <a:xfrm>
            <a:off x="8229600" y="6400800"/>
            <a:ext cx="914400" cy="457200"/>
          </a:xfrm>
          <a:prstGeom prst="roundRect">
            <a:avLst/>
          </a:prstGeom>
          <a:blipFill dpi="0" rotWithShape="1">
            <a:blip r:embed="rId4">
              <a:alphaModFix amt="40000"/>
            </a:blip>
            <a:srcRect/>
            <a:tile tx="0" ty="0" sx="100000" sy="100000" flip="xy" algn="tl"/>
          </a:blipFill>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2B1ACF87-126D-4F5B-9B8A-AD349C68E398}" type="slidenum">
              <a:rPr lang="en-US" smtClean="0"/>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Other Linux 2.6.x kernel-2013-01-23-11-38-43.png"/>
          <p:cNvPicPr>
            <a:picLocks noChangeAspect="1"/>
          </p:cNvPicPr>
          <p:nvPr/>
        </p:nvPicPr>
        <p:blipFill>
          <a:blip r:embed="rId3"/>
          <a:stretch>
            <a:fillRect/>
          </a:stretch>
        </p:blipFill>
        <p:spPr>
          <a:xfrm>
            <a:off x="990600" y="609600"/>
            <a:ext cx="73152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1-38-48.png"/>
          <p:cNvPicPr>
            <a:picLocks noChangeAspect="1"/>
          </p:cNvPicPr>
          <p:nvPr/>
        </p:nvPicPr>
        <p:blipFill>
          <a:blip r:embed="rId2"/>
          <a:stretch>
            <a:fillRect/>
          </a:stretch>
        </p:blipFill>
        <p:spPr>
          <a:xfrm>
            <a:off x="914400" y="609600"/>
            <a:ext cx="7467600" cy="56388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Other Linux 2.6.x kernel-2013-01-23-11-39-35.png"/>
          <p:cNvPicPr>
            <a:picLocks noChangeAspect="1"/>
          </p:cNvPicPr>
          <p:nvPr/>
        </p:nvPicPr>
        <p:blipFill>
          <a:blip r:embed="rId2"/>
          <a:stretch>
            <a:fillRect/>
          </a:stretch>
        </p:blipFill>
        <p:spPr>
          <a:xfrm>
            <a:off x="838200" y="685800"/>
            <a:ext cx="75438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ther Linux 2.6.x kernel-2013-01-23-11-40-10.png"/>
          <p:cNvPicPr>
            <a:picLocks noChangeAspect="1"/>
          </p:cNvPicPr>
          <p:nvPr/>
        </p:nvPicPr>
        <p:blipFill>
          <a:blip r:embed="rId2"/>
          <a:stretch>
            <a:fillRect/>
          </a:stretch>
        </p:blipFill>
        <p:spPr>
          <a:xfrm>
            <a:off x="914400" y="685800"/>
            <a:ext cx="7467600" cy="5410200"/>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fld id="{2B1ACF87-126D-4F5B-9B8A-AD349C68E398}" type="slidenum">
              <a:rPr lang="en-US" smtClean="0"/>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1-40-43.png"/>
          <p:cNvPicPr>
            <a:picLocks noChangeAspect="1"/>
          </p:cNvPicPr>
          <p:nvPr/>
        </p:nvPicPr>
        <p:blipFill>
          <a:blip r:embed="rId3"/>
          <a:stretch>
            <a:fillRect/>
          </a:stretch>
        </p:blipFill>
        <p:spPr>
          <a:xfrm>
            <a:off x="762000" y="609600"/>
            <a:ext cx="76200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04800" y="1981200"/>
            <a:ext cx="8077200" cy="1200329"/>
          </a:xfrm>
          <a:prstGeom prst="rect">
            <a:avLst/>
          </a:prstGeom>
        </p:spPr>
        <p:txBody>
          <a:bodyPr wrap="square">
            <a:spAutoFit/>
          </a:bodyPr>
          <a:lstStyle/>
          <a:p>
            <a:r>
              <a:rPr lang="en-US" sz="2400" dirty="0"/>
              <a:t>CentOS (</a:t>
            </a:r>
            <a:r>
              <a:rPr lang="en-US" sz="2400" b="1" i="1" dirty="0"/>
              <a:t>C</a:t>
            </a:r>
            <a:r>
              <a:rPr lang="en-US" sz="2400" dirty="0"/>
              <a:t>ommunity </a:t>
            </a:r>
            <a:r>
              <a:rPr lang="en-US" sz="2400" b="1" i="1" dirty="0"/>
              <a:t>ENT</a:t>
            </a:r>
            <a:r>
              <a:rPr lang="en-US" sz="2400" dirty="0"/>
              <a:t>erprise </a:t>
            </a:r>
            <a:r>
              <a:rPr lang="en-US" sz="2400" b="1" i="1" dirty="0"/>
              <a:t>O</a:t>
            </a:r>
            <a:r>
              <a:rPr lang="en-US" sz="2400" dirty="0"/>
              <a:t>perating </a:t>
            </a:r>
            <a:r>
              <a:rPr lang="en-US" sz="2400" b="1" i="1" dirty="0"/>
              <a:t>S</a:t>
            </a:r>
            <a:r>
              <a:rPr lang="en-US" sz="2400" dirty="0"/>
              <a:t>ystem) is a Linux distribution which attempts to provide a free enterprise class computing </a:t>
            </a:r>
            <a:r>
              <a:rPr lang="en-US" sz="2400" dirty="0" smtClean="0"/>
              <a:t>platform.</a:t>
            </a:r>
            <a:endParaRPr lang="en-US" sz="2400" dirty="0"/>
          </a:p>
        </p:txBody>
      </p:sp>
      <p:sp>
        <p:nvSpPr>
          <p:cNvPr id="5" name="Rectangle 4"/>
          <p:cNvSpPr/>
          <p:nvPr/>
        </p:nvSpPr>
        <p:spPr>
          <a:xfrm>
            <a:off x="381000" y="849876"/>
            <a:ext cx="2457724" cy="923330"/>
          </a:xfrm>
          <a:prstGeom prst="rect">
            <a:avLst/>
          </a:prstGeom>
          <a:noFill/>
        </p:spPr>
        <p:txBody>
          <a:bodyPr wrap="non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effectLst/>
              </a:rPr>
              <a:t>Cent OS</a:t>
            </a:r>
            <a:endParaRPr lang="en-US" sz="5400" b="1" cap="none" spc="0" dirty="0">
              <a:ln w="10541" cmpd="sng">
                <a:solidFill>
                  <a:srgbClr val="7D7D7D">
                    <a:tint val="100000"/>
                    <a:shade val="100000"/>
                    <a:satMod val="110000"/>
                  </a:srgbClr>
                </a:solidFill>
                <a:prstDash val="solid"/>
              </a:ln>
              <a:effectLst/>
            </a:endParaRPr>
          </a:p>
        </p:txBody>
      </p:sp>
      <p:sp>
        <p:nvSpPr>
          <p:cNvPr id="8" name="Rectangle 7"/>
          <p:cNvSpPr/>
          <p:nvPr/>
        </p:nvSpPr>
        <p:spPr>
          <a:xfrm>
            <a:off x="580310" y="3352800"/>
            <a:ext cx="8258889" cy="1631216"/>
          </a:xfrm>
          <a:prstGeom prst="rect">
            <a:avLst/>
          </a:prstGeom>
        </p:spPr>
        <p:txBody>
          <a:bodyPr wrap="square">
            <a:spAutoFit/>
          </a:bodyPr>
          <a:lstStyle/>
          <a:p>
            <a:r>
              <a:rPr lang="en-US" sz="2000" dirty="0"/>
              <a:t>OS </a:t>
            </a:r>
            <a:r>
              <a:rPr lang="en-US" sz="2000" dirty="0" smtClean="0"/>
              <a:t>family </a:t>
            </a:r>
            <a:r>
              <a:rPr lang="en-US" sz="2000" dirty="0"/>
              <a:t>	</a:t>
            </a:r>
            <a:r>
              <a:rPr lang="en-US" sz="2000" dirty="0" smtClean="0"/>
              <a:t>             Unix-like </a:t>
            </a:r>
            <a:r>
              <a:rPr lang="en-US" sz="2000" dirty="0"/>
              <a:t>(based on RHEL)</a:t>
            </a:r>
          </a:p>
          <a:p>
            <a:r>
              <a:rPr lang="en-US" sz="2000" dirty="0"/>
              <a:t>Working state	</a:t>
            </a:r>
            <a:r>
              <a:rPr lang="en-US" sz="2000" dirty="0" smtClean="0"/>
              <a:t>             Current</a:t>
            </a:r>
            <a:endParaRPr lang="en-US" sz="2000" dirty="0"/>
          </a:p>
          <a:p>
            <a:r>
              <a:rPr lang="en-US" sz="2000" dirty="0"/>
              <a:t>Source model	</a:t>
            </a:r>
            <a:r>
              <a:rPr lang="en-US" sz="2000" dirty="0" smtClean="0"/>
              <a:t>             Free </a:t>
            </a:r>
            <a:r>
              <a:rPr lang="en-US" sz="2000" dirty="0"/>
              <a:t>and open source software</a:t>
            </a:r>
          </a:p>
          <a:p>
            <a:r>
              <a:rPr lang="en-US" sz="2000" dirty="0"/>
              <a:t>Initial release	</a:t>
            </a:r>
            <a:r>
              <a:rPr lang="en-US" sz="2000" dirty="0" smtClean="0"/>
              <a:t>             03:32:38</a:t>
            </a:r>
            <a:r>
              <a:rPr lang="en-US" sz="2000" dirty="0"/>
              <a:t>, May 14, 2004 (UTC</a:t>
            </a:r>
            <a:r>
              <a:rPr lang="en-US" sz="2000" dirty="0" smtClean="0"/>
              <a:t>)</a:t>
            </a:r>
            <a:endParaRPr lang="en-US" sz="2000" dirty="0"/>
          </a:p>
          <a:p>
            <a:r>
              <a:rPr lang="en-US" sz="2000" dirty="0"/>
              <a:t>Latest stable </a:t>
            </a:r>
            <a:r>
              <a:rPr lang="en-US" sz="2000" dirty="0" smtClean="0"/>
              <a:t>release         7.0, (</a:t>
            </a:r>
            <a:r>
              <a:rPr lang="en-US" sz="2000" dirty="0"/>
              <a:t>7 July 2014</a:t>
            </a:r>
            <a:r>
              <a:rPr lang="en-US" sz="2000" dirty="0" smtClean="0"/>
              <a:t>)</a:t>
            </a:r>
            <a:endParaRPr lang="en-US" sz="2000" dirty="0"/>
          </a:p>
        </p:txBody>
      </p:sp>
      <p:sp>
        <p:nvSpPr>
          <p:cNvPr id="2" name="Slide Number Placeholder 1"/>
          <p:cNvSpPr>
            <a:spLocks noGrp="1"/>
          </p:cNvSpPr>
          <p:nvPr>
            <p:ph type="sldNum" sz="quarter" idx="12"/>
          </p:nvPr>
        </p:nvSpPr>
        <p:spPr/>
        <p:txBody>
          <a:bodyPr/>
          <a:lstStyle/>
          <a:p>
            <a:fld id="{2B1ACF87-126D-4F5B-9B8A-AD349C68E398}" type="slidenum">
              <a:rPr lang="en-US" smtClean="0"/>
              <a:t>2</a:t>
            </a:fld>
            <a:endParaRPr lang="en-US"/>
          </a:p>
        </p:txBody>
      </p:sp>
    </p:spTree>
    <p:extLst>
      <p:ext uri="{BB962C8B-B14F-4D97-AF65-F5344CB8AC3E}">
        <p14:creationId xmlns:p14="http://schemas.microsoft.com/office/powerpoint/2010/main" val="17205830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1-40-55.png"/>
          <p:cNvPicPr>
            <a:picLocks noChangeAspect="1"/>
          </p:cNvPicPr>
          <p:nvPr/>
        </p:nvPicPr>
        <p:blipFill>
          <a:blip r:embed="rId3"/>
          <a:stretch>
            <a:fillRect/>
          </a:stretch>
        </p:blipFill>
        <p:spPr>
          <a:xfrm>
            <a:off x="838200" y="685800"/>
            <a:ext cx="7543800" cy="54864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ther Linux 2.6.x kernel-2013-01-23-11-41-26.png"/>
          <p:cNvPicPr>
            <a:picLocks noChangeAspect="1"/>
          </p:cNvPicPr>
          <p:nvPr/>
        </p:nvPicPr>
        <p:blipFill>
          <a:blip r:embed="rId2"/>
          <a:stretch>
            <a:fillRect/>
          </a:stretch>
        </p:blipFill>
        <p:spPr>
          <a:xfrm>
            <a:off x="838200" y="609600"/>
            <a:ext cx="75438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ther Linux 2.6.x kernel-2013-01-23-12-04-18.png"/>
          <p:cNvPicPr>
            <a:picLocks noChangeAspect="1"/>
          </p:cNvPicPr>
          <p:nvPr/>
        </p:nvPicPr>
        <p:blipFill>
          <a:blip r:embed="rId2"/>
          <a:stretch>
            <a:fillRect/>
          </a:stretch>
        </p:blipFill>
        <p:spPr>
          <a:xfrm>
            <a:off x="762000" y="685800"/>
            <a:ext cx="7696200" cy="54864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ther Linux 2.6.x kernel-2013-01-23-12-04-21.png"/>
          <p:cNvPicPr>
            <a:picLocks noChangeAspect="1"/>
          </p:cNvPicPr>
          <p:nvPr/>
        </p:nvPicPr>
        <p:blipFill>
          <a:blip r:embed="rId2"/>
          <a:stretch>
            <a:fillRect/>
          </a:stretch>
        </p:blipFill>
        <p:spPr>
          <a:xfrm>
            <a:off x="762000" y="685800"/>
            <a:ext cx="76200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ther Linux 2.6.x kernel-2013-01-23-12-04-56.png"/>
          <p:cNvPicPr>
            <a:picLocks noChangeAspect="1"/>
          </p:cNvPicPr>
          <p:nvPr/>
        </p:nvPicPr>
        <p:blipFill>
          <a:blip r:embed="rId2"/>
          <a:stretch>
            <a:fillRect/>
          </a:stretch>
        </p:blipFill>
        <p:spPr>
          <a:xfrm>
            <a:off x="914400" y="685800"/>
            <a:ext cx="75438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2-05-05.png"/>
          <p:cNvPicPr>
            <a:picLocks noChangeAspect="1"/>
          </p:cNvPicPr>
          <p:nvPr/>
        </p:nvPicPr>
        <p:blipFill>
          <a:blip r:embed="rId2"/>
          <a:stretch>
            <a:fillRect/>
          </a:stretch>
        </p:blipFill>
        <p:spPr>
          <a:xfrm>
            <a:off x="914400" y="685800"/>
            <a:ext cx="73914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ther Linux 2.6.x kernel-2013-01-23-12-05-15.png"/>
          <p:cNvPicPr>
            <a:picLocks noChangeAspect="1"/>
          </p:cNvPicPr>
          <p:nvPr/>
        </p:nvPicPr>
        <p:blipFill>
          <a:blip r:embed="rId2"/>
          <a:stretch>
            <a:fillRect/>
          </a:stretch>
        </p:blipFill>
        <p:spPr>
          <a:xfrm>
            <a:off x="838200" y="685800"/>
            <a:ext cx="74676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ther Linux 2.6.x kernel-2013-01-23-12-06-47.png"/>
          <p:cNvPicPr>
            <a:picLocks noChangeAspect="1"/>
          </p:cNvPicPr>
          <p:nvPr/>
        </p:nvPicPr>
        <p:blipFill>
          <a:blip r:embed="rId2"/>
          <a:stretch>
            <a:fillRect/>
          </a:stretch>
        </p:blipFill>
        <p:spPr>
          <a:xfrm>
            <a:off x="914400" y="685800"/>
            <a:ext cx="7391400" cy="54102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2-07-13.png"/>
          <p:cNvPicPr>
            <a:picLocks noChangeAspect="1"/>
          </p:cNvPicPr>
          <p:nvPr/>
        </p:nvPicPr>
        <p:blipFill>
          <a:blip r:embed="rId2"/>
          <a:stretch>
            <a:fillRect/>
          </a:stretch>
        </p:blipFill>
        <p:spPr>
          <a:xfrm>
            <a:off x="838200" y="685800"/>
            <a:ext cx="7543800" cy="54864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ther Linux 2.6.x kernel-2013-01-23-12-07-55.png"/>
          <p:cNvPicPr>
            <a:picLocks noChangeAspect="1"/>
          </p:cNvPicPr>
          <p:nvPr/>
        </p:nvPicPr>
        <p:blipFill>
          <a:blip r:embed="rId2"/>
          <a:stretch>
            <a:fillRect/>
          </a:stretch>
        </p:blipFill>
        <p:spPr>
          <a:xfrm>
            <a:off x="762000" y="609600"/>
            <a:ext cx="7620000" cy="54864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04800" y="1981200"/>
            <a:ext cx="8534400" cy="2585323"/>
          </a:xfrm>
          <a:prstGeom prst="rect">
            <a:avLst/>
          </a:prstGeom>
        </p:spPr>
        <p:txBody>
          <a:bodyPr wrap="square">
            <a:spAutoFit/>
          </a:bodyPr>
          <a:lstStyle/>
          <a:p>
            <a:r>
              <a:rPr lang="en-US" dirty="0"/>
              <a:t>Marketing target	</a:t>
            </a:r>
            <a:r>
              <a:rPr lang="en-US" dirty="0" smtClean="0"/>
              <a:t>         Free </a:t>
            </a:r>
            <a:r>
              <a:rPr lang="en-US" dirty="0"/>
              <a:t>computing (desktops, mainframes, servers, workstations)</a:t>
            </a:r>
          </a:p>
          <a:p>
            <a:r>
              <a:rPr lang="en-US" dirty="0"/>
              <a:t>Available </a:t>
            </a:r>
            <a:r>
              <a:rPr lang="en-US" dirty="0" smtClean="0"/>
              <a:t>language(s)      Multilingual</a:t>
            </a:r>
            <a:endParaRPr lang="en-US" dirty="0"/>
          </a:p>
          <a:p>
            <a:r>
              <a:rPr lang="en-US" dirty="0"/>
              <a:t>Update method	</a:t>
            </a:r>
            <a:r>
              <a:rPr lang="en-US" dirty="0" smtClean="0"/>
              <a:t>         Yum </a:t>
            </a:r>
            <a:r>
              <a:rPr lang="en-US" dirty="0"/>
              <a:t>(</a:t>
            </a:r>
            <a:r>
              <a:rPr lang="en-US" dirty="0" err="1"/>
              <a:t>PackageKit</a:t>
            </a:r>
            <a:r>
              <a:rPr lang="en-US" dirty="0"/>
              <a:t>)</a:t>
            </a:r>
          </a:p>
          <a:p>
            <a:r>
              <a:rPr lang="en-US" dirty="0"/>
              <a:t>Package manager	</a:t>
            </a:r>
            <a:r>
              <a:rPr lang="en-US" dirty="0" smtClean="0"/>
              <a:t>         RPM </a:t>
            </a:r>
            <a:r>
              <a:rPr lang="en-US" dirty="0"/>
              <a:t>Package Manager</a:t>
            </a:r>
          </a:p>
          <a:p>
            <a:r>
              <a:rPr lang="en-US" dirty="0"/>
              <a:t>Supported </a:t>
            </a:r>
            <a:r>
              <a:rPr lang="en-US" dirty="0" smtClean="0"/>
              <a:t>platforms       i386</a:t>
            </a:r>
            <a:r>
              <a:rPr lang="en-US" dirty="0"/>
              <a:t>, x86-64 (as of CentOS5)</a:t>
            </a:r>
          </a:p>
          <a:p>
            <a:r>
              <a:rPr lang="en-US" dirty="0"/>
              <a:t>Kernel type	</a:t>
            </a:r>
            <a:r>
              <a:rPr lang="en-US" dirty="0" smtClean="0"/>
              <a:t>         Monolithic </a:t>
            </a:r>
            <a:r>
              <a:rPr lang="en-US" dirty="0"/>
              <a:t>(Linux)</a:t>
            </a:r>
          </a:p>
          <a:p>
            <a:r>
              <a:rPr lang="en-US" dirty="0"/>
              <a:t>Default user </a:t>
            </a:r>
            <a:r>
              <a:rPr lang="en-US" dirty="0" smtClean="0"/>
              <a:t>interface     GNOME </a:t>
            </a:r>
            <a:r>
              <a:rPr lang="en-US" dirty="0"/>
              <a:t>and KDE (user-selectable)</a:t>
            </a:r>
          </a:p>
          <a:p>
            <a:r>
              <a:rPr lang="en-US" dirty="0"/>
              <a:t>License	</a:t>
            </a:r>
            <a:r>
              <a:rPr lang="en-US" dirty="0" smtClean="0"/>
              <a:t>                          GNU </a:t>
            </a:r>
            <a:r>
              <a:rPr lang="en-US" dirty="0"/>
              <a:t>GPL &amp; various others.</a:t>
            </a:r>
          </a:p>
          <a:p>
            <a:r>
              <a:rPr lang="en-US" dirty="0"/>
              <a:t>Official website	</a:t>
            </a:r>
            <a:r>
              <a:rPr lang="en-US" dirty="0" smtClean="0"/>
              <a:t>        CentOS.org</a:t>
            </a:r>
            <a:endParaRPr lang="en-US" dirty="0"/>
          </a:p>
        </p:txBody>
      </p:sp>
      <p:sp>
        <p:nvSpPr>
          <p:cNvPr id="5" name="Rectangle 4"/>
          <p:cNvSpPr/>
          <p:nvPr/>
        </p:nvSpPr>
        <p:spPr>
          <a:xfrm>
            <a:off x="457200" y="838200"/>
            <a:ext cx="2457724" cy="923330"/>
          </a:xfrm>
          <a:prstGeom prst="rect">
            <a:avLst/>
          </a:prstGeom>
          <a:noFill/>
        </p:spPr>
        <p:txBody>
          <a:bodyPr wrap="non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effectLst/>
              </a:rPr>
              <a:t>Cent OS</a:t>
            </a:r>
            <a:endParaRPr lang="en-US" sz="5400" b="1" cap="none" spc="0" dirty="0">
              <a:ln w="10541" cmpd="sng">
                <a:solidFill>
                  <a:srgbClr val="7D7D7D">
                    <a:tint val="100000"/>
                    <a:shade val="100000"/>
                    <a:satMod val="110000"/>
                  </a:srgbClr>
                </a:solidFill>
                <a:prstDash val="solid"/>
              </a:ln>
              <a:effectLst/>
            </a:endParaRPr>
          </a:p>
        </p:txBody>
      </p:sp>
      <p:sp>
        <p:nvSpPr>
          <p:cNvPr id="6" name="Rectangle 5"/>
          <p:cNvSpPr/>
          <p:nvPr/>
        </p:nvSpPr>
        <p:spPr>
          <a:xfrm>
            <a:off x="266700" y="4876800"/>
            <a:ext cx="8610600" cy="923330"/>
          </a:xfrm>
          <a:prstGeom prst="rect">
            <a:avLst/>
          </a:prstGeom>
        </p:spPr>
        <p:txBody>
          <a:bodyPr wrap="square">
            <a:spAutoFit/>
          </a:bodyPr>
          <a:lstStyle/>
          <a:p>
            <a:r>
              <a:rPr lang="en-US" dirty="0"/>
              <a:t>In July 2010, CentOS overtook </a:t>
            </a:r>
            <a:r>
              <a:rPr lang="en-US" dirty="0" err="1"/>
              <a:t>Debian</a:t>
            </a:r>
            <a:r>
              <a:rPr lang="en-US" dirty="0"/>
              <a:t> to become the most popular Linux distribution for web servers, with almost 30% of all Linux web servers using it</a:t>
            </a:r>
            <a:r>
              <a:rPr lang="en-US" dirty="0" smtClean="0"/>
              <a:t>, </a:t>
            </a:r>
            <a:r>
              <a:rPr lang="en-US" dirty="0"/>
              <a:t>although </a:t>
            </a:r>
            <a:r>
              <a:rPr lang="en-US" dirty="0" err="1"/>
              <a:t>Debian</a:t>
            </a:r>
            <a:r>
              <a:rPr lang="en-US" dirty="0"/>
              <a:t> retook the lead in January 2012</a:t>
            </a:r>
          </a:p>
        </p:txBody>
      </p:sp>
      <p:sp>
        <p:nvSpPr>
          <p:cNvPr id="2" name="Slide Number Placeholder 1"/>
          <p:cNvSpPr>
            <a:spLocks noGrp="1"/>
          </p:cNvSpPr>
          <p:nvPr>
            <p:ph type="sldNum" sz="quarter" idx="12"/>
          </p:nvPr>
        </p:nvSpPr>
        <p:spPr/>
        <p:txBody>
          <a:bodyPr/>
          <a:lstStyle/>
          <a:p>
            <a:fld id="{2B1ACF87-126D-4F5B-9B8A-AD349C68E398}" type="slidenum">
              <a:rPr lang="en-US" smtClean="0"/>
              <a:t>3</a:t>
            </a:fld>
            <a:endParaRPr lang="en-US"/>
          </a:p>
        </p:txBody>
      </p:sp>
    </p:spTree>
    <p:extLst>
      <p:ext uri="{BB962C8B-B14F-4D97-AF65-F5344CB8AC3E}">
        <p14:creationId xmlns:p14="http://schemas.microsoft.com/office/powerpoint/2010/main" val="6406261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2-08-05.png"/>
          <p:cNvPicPr>
            <a:picLocks noChangeAspect="1"/>
          </p:cNvPicPr>
          <p:nvPr/>
        </p:nvPicPr>
        <p:blipFill>
          <a:blip r:embed="rId2"/>
          <a:stretch>
            <a:fillRect/>
          </a:stretch>
        </p:blipFill>
        <p:spPr>
          <a:xfrm>
            <a:off x="914400" y="609600"/>
            <a:ext cx="7391400" cy="54864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30</a:t>
            </a:fld>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ther Linux 2.6.x kernel-2013-01-23-12-08-19.png"/>
          <p:cNvPicPr>
            <a:picLocks noChangeAspect="1"/>
          </p:cNvPicPr>
          <p:nvPr/>
        </p:nvPicPr>
        <p:blipFill>
          <a:blip r:embed="rId2"/>
          <a:stretch>
            <a:fillRect/>
          </a:stretch>
        </p:blipFill>
        <p:spPr>
          <a:xfrm>
            <a:off x="838200" y="685800"/>
            <a:ext cx="7543800" cy="54864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Other Linux 2.6.x kernel-2013-01-23-12-08-42.png"/>
          <p:cNvPicPr>
            <a:picLocks noChangeAspect="1"/>
          </p:cNvPicPr>
          <p:nvPr/>
        </p:nvPicPr>
        <p:blipFill>
          <a:blip r:embed="rId2"/>
          <a:stretch>
            <a:fillRect/>
          </a:stretch>
        </p:blipFill>
        <p:spPr>
          <a:xfrm>
            <a:off x="914400" y="533400"/>
            <a:ext cx="72390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32</a:t>
            </a:fld>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ther Linux 2.6.x kernel-2013-01-23-12-09-31.png"/>
          <p:cNvPicPr>
            <a:picLocks noChangeAspect="1"/>
          </p:cNvPicPr>
          <p:nvPr/>
        </p:nvPicPr>
        <p:blipFill>
          <a:blip r:embed="rId2"/>
          <a:stretch>
            <a:fillRect/>
          </a:stretch>
        </p:blipFill>
        <p:spPr>
          <a:xfrm>
            <a:off x="838200" y="609600"/>
            <a:ext cx="7467600" cy="55626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33</a:t>
            </a:fld>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2-09-43.png"/>
          <p:cNvPicPr>
            <a:picLocks noChangeAspect="1"/>
          </p:cNvPicPr>
          <p:nvPr/>
        </p:nvPicPr>
        <p:blipFill>
          <a:blip r:embed="rId2"/>
          <a:stretch>
            <a:fillRect/>
          </a:stretch>
        </p:blipFill>
        <p:spPr>
          <a:xfrm>
            <a:off x="838200" y="685800"/>
            <a:ext cx="7543800" cy="5410200"/>
          </a:xfrm>
          <a:prstGeom prst="rect">
            <a:avLst/>
          </a:prstGeom>
        </p:spPr>
      </p:pic>
      <p:sp>
        <p:nvSpPr>
          <p:cNvPr id="2" name="Slide Number Placeholder 1"/>
          <p:cNvSpPr>
            <a:spLocks noGrp="1"/>
          </p:cNvSpPr>
          <p:nvPr>
            <p:ph type="sldNum" sz="quarter" idx="12"/>
          </p:nvPr>
        </p:nvSpPr>
        <p:spPr/>
        <p:txBody>
          <a:bodyPr/>
          <a:lstStyle/>
          <a:p>
            <a:fld id="{2B1ACF87-126D-4F5B-9B8A-AD349C68E398}" type="slidenum">
              <a:rPr lang="en-US" smtClean="0"/>
              <a:t>34</a:t>
            </a:fld>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ther Linux 2.6.x kernel-2013-01-23-12-10-11.png"/>
          <p:cNvPicPr>
            <a:picLocks noChangeAspect="1"/>
          </p:cNvPicPr>
          <p:nvPr/>
        </p:nvPicPr>
        <p:blipFill>
          <a:blip r:embed="rId2"/>
          <a:stretch>
            <a:fillRect/>
          </a:stretch>
        </p:blipFill>
        <p:spPr>
          <a:xfrm>
            <a:off x="914400" y="762000"/>
            <a:ext cx="7315200" cy="5410200"/>
          </a:xfrm>
          <a:prstGeom prst="rect">
            <a:avLst/>
          </a:prstGeom>
        </p:spPr>
      </p:pic>
      <p:sp>
        <p:nvSpPr>
          <p:cNvPr id="7" name="TextBox 6"/>
          <p:cNvSpPr txBox="1"/>
          <p:nvPr/>
        </p:nvSpPr>
        <p:spPr>
          <a:xfrm>
            <a:off x="2514600" y="304800"/>
            <a:ext cx="3657600" cy="369332"/>
          </a:xfrm>
          <a:prstGeom prst="rect">
            <a:avLst/>
          </a:prstGeom>
          <a:ln>
            <a:solidFill>
              <a:srgbClr val="FF0000"/>
            </a:solidFill>
          </a:ln>
        </p:spPr>
        <p:style>
          <a:lnRef idx="1">
            <a:schemeClr val="dk1"/>
          </a:lnRef>
          <a:fillRef idx="3">
            <a:schemeClr val="dk1"/>
          </a:fillRef>
          <a:effectRef idx="2">
            <a:schemeClr val="dk1"/>
          </a:effectRef>
          <a:fontRef idx="minor">
            <a:schemeClr val="lt1"/>
          </a:fontRef>
        </p:style>
        <p:txBody>
          <a:bodyPr wrap="square" rtlCol="0">
            <a:spAutoFit/>
          </a:bodyPr>
          <a:lstStyle/>
          <a:p>
            <a:r>
              <a:rPr lang="en-US" b="1" dirty="0" smtClean="0">
                <a:solidFill>
                  <a:srgbClr val="FFFF00"/>
                </a:solidFill>
              </a:rPr>
              <a:t>Experience the Centos 6.5 Desktop</a:t>
            </a:r>
          </a:p>
        </p:txBody>
      </p:sp>
      <p:sp>
        <p:nvSpPr>
          <p:cNvPr id="2" name="Slide Number Placeholder 1"/>
          <p:cNvSpPr>
            <a:spLocks noGrp="1"/>
          </p:cNvSpPr>
          <p:nvPr>
            <p:ph type="sldNum" sz="quarter" idx="12"/>
          </p:nvPr>
        </p:nvSpPr>
        <p:spPr/>
        <p:txBody>
          <a:bodyPr/>
          <a:lstStyle/>
          <a:p>
            <a:fld id="{2B1ACF87-126D-4F5B-9B8A-AD349C68E398}" type="slidenum">
              <a:rPr lang="en-US" smtClean="0"/>
              <a:t>35</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457200" y="838200"/>
            <a:ext cx="2457724" cy="923330"/>
          </a:xfrm>
          <a:prstGeom prst="rect">
            <a:avLst/>
          </a:prstGeom>
          <a:noFill/>
        </p:spPr>
        <p:txBody>
          <a:bodyPr wrap="non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effectLst/>
              </a:rPr>
              <a:t>Cent OS</a:t>
            </a:r>
            <a:endParaRPr lang="en-US" sz="5400" b="1" cap="none" spc="0" dirty="0">
              <a:ln w="10541" cmpd="sng">
                <a:solidFill>
                  <a:srgbClr val="7D7D7D">
                    <a:tint val="100000"/>
                    <a:shade val="100000"/>
                    <a:satMod val="110000"/>
                  </a:srgbClr>
                </a:solidFill>
                <a:prstDash val="solid"/>
              </a:ln>
              <a:effectLst/>
            </a:endParaRPr>
          </a:p>
        </p:txBody>
      </p:sp>
      <p:sp>
        <p:nvSpPr>
          <p:cNvPr id="6" name="Rectangle 5"/>
          <p:cNvSpPr/>
          <p:nvPr/>
        </p:nvSpPr>
        <p:spPr>
          <a:xfrm>
            <a:off x="2914924" y="1507614"/>
            <a:ext cx="5229317" cy="707886"/>
          </a:xfrm>
          <a:prstGeom prst="rect">
            <a:avLst/>
          </a:prstGeom>
        </p:spPr>
        <p:txBody>
          <a:bodyPr wrap="none">
            <a:spAutoFit/>
          </a:bodyPr>
          <a:lstStyle/>
          <a:p>
            <a:r>
              <a:rPr lang="en-US" sz="4000" dirty="0"/>
              <a:t>End of support schedule</a:t>
            </a:r>
          </a:p>
        </p:txBody>
      </p:sp>
      <p:sp>
        <p:nvSpPr>
          <p:cNvPr id="7" name="Rectangle 6"/>
          <p:cNvSpPr/>
          <p:nvPr/>
        </p:nvSpPr>
        <p:spPr>
          <a:xfrm>
            <a:off x="1662192" y="2530971"/>
            <a:ext cx="6400800" cy="400110"/>
          </a:xfrm>
          <a:prstGeom prst="rect">
            <a:avLst/>
          </a:prstGeom>
        </p:spPr>
        <p:txBody>
          <a:bodyPr wrap="square">
            <a:spAutoFit/>
          </a:bodyPr>
          <a:lstStyle/>
          <a:p>
            <a:r>
              <a:rPr lang="en-US" sz="2000" dirty="0"/>
              <a:t>CentOS Release	    Full Updates </a:t>
            </a:r>
            <a:r>
              <a:rPr lang="en-US" sz="2000" dirty="0" smtClean="0"/>
              <a:t>         Maintenance </a:t>
            </a:r>
            <a:r>
              <a:rPr lang="en-US" sz="2000" dirty="0"/>
              <a:t>Updates</a:t>
            </a:r>
          </a:p>
        </p:txBody>
      </p:sp>
      <p:sp>
        <p:nvSpPr>
          <p:cNvPr id="8" name="Rectangle 7"/>
          <p:cNvSpPr/>
          <p:nvPr/>
        </p:nvSpPr>
        <p:spPr>
          <a:xfrm>
            <a:off x="2410399" y="3131135"/>
            <a:ext cx="4953000" cy="1323439"/>
          </a:xfrm>
          <a:prstGeom prst="rect">
            <a:avLst/>
          </a:prstGeom>
        </p:spPr>
        <p:txBody>
          <a:bodyPr wrap="square">
            <a:spAutoFit/>
          </a:bodyPr>
          <a:lstStyle/>
          <a:p>
            <a:r>
              <a:rPr lang="fr-FR" sz="2000" dirty="0"/>
              <a:t>3	2006-07-20	2010-10-31</a:t>
            </a:r>
          </a:p>
          <a:p>
            <a:r>
              <a:rPr lang="fr-FR" sz="2000" dirty="0"/>
              <a:t>4	2009-03-31	2012-02-29</a:t>
            </a:r>
          </a:p>
          <a:p>
            <a:r>
              <a:rPr lang="fr-FR" sz="2000" dirty="0"/>
              <a:t>5	Q1 </a:t>
            </a:r>
            <a:r>
              <a:rPr lang="fr-FR" sz="2000" dirty="0" smtClean="0"/>
              <a:t>   2014</a:t>
            </a:r>
            <a:r>
              <a:rPr lang="fr-FR" sz="2000" dirty="0"/>
              <a:t>	2017-03-31</a:t>
            </a:r>
          </a:p>
          <a:p>
            <a:r>
              <a:rPr lang="fr-FR" sz="2000" dirty="0"/>
              <a:t>6	Q2 </a:t>
            </a:r>
            <a:r>
              <a:rPr lang="fr-FR" sz="2000" dirty="0" smtClean="0"/>
              <a:t> 2017</a:t>
            </a:r>
            <a:r>
              <a:rPr lang="fr-FR" sz="2000" dirty="0"/>
              <a:t>	2020-11-30</a:t>
            </a:r>
            <a:endParaRPr lang="en-US" sz="2000" dirty="0"/>
          </a:p>
        </p:txBody>
      </p:sp>
      <p:sp>
        <p:nvSpPr>
          <p:cNvPr id="9" name="Rectangle 8"/>
          <p:cNvSpPr/>
          <p:nvPr/>
        </p:nvSpPr>
        <p:spPr>
          <a:xfrm>
            <a:off x="461790" y="5181600"/>
            <a:ext cx="8534400" cy="646331"/>
          </a:xfrm>
          <a:prstGeom prst="rect">
            <a:avLst/>
          </a:prstGeom>
        </p:spPr>
        <p:txBody>
          <a:bodyPr wrap="square">
            <a:spAutoFit/>
          </a:bodyPr>
          <a:lstStyle/>
          <a:p>
            <a:r>
              <a:rPr lang="en-US" dirty="0"/>
              <a:t>In accordance with the Red Hat Enterprise Linux Life Cycle CentOS 5 and 6 will also be supported for 10 </a:t>
            </a:r>
            <a:r>
              <a:rPr lang="en-US" dirty="0" smtClean="0"/>
              <a:t>years. Previously</a:t>
            </a:r>
            <a:r>
              <a:rPr lang="en-US" dirty="0"/>
              <a:t>, CentOS 4 had been supported for 7 </a:t>
            </a:r>
            <a:r>
              <a:rPr lang="en-US" dirty="0" smtClean="0"/>
              <a:t>years.</a:t>
            </a:r>
            <a:endParaRPr lang="en-US" dirty="0"/>
          </a:p>
        </p:txBody>
      </p:sp>
      <p:sp>
        <p:nvSpPr>
          <p:cNvPr id="2" name="Slide Number Placeholder 1"/>
          <p:cNvSpPr>
            <a:spLocks noGrp="1"/>
          </p:cNvSpPr>
          <p:nvPr>
            <p:ph type="sldNum" sz="quarter" idx="12"/>
          </p:nvPr>
        </p:nvSpPr>
        <p:spPr/>
        <p:txBody>
          <a:bodyPr/>
          <a:lstStyle/>
          <a:p>
            <a:fld id="{2B1ACF87-126D-4F5B-9B8A-AD349C68E398}" type="slidenum">
              <a:rPr lang="en-US" smtClean="0"/>
              <a:t>4</a:t>
            </a:fld>
            <a:endParaRPr lang="en-US"/>
          </a:p>
        </p:txBody>
      </p:sp>
    </p:spTree>
    <p:extLst>
      <p:ext uri="{BB962C8B-B14F-4D97-AF65-F5344CB8AC3E}">
        <p14:creationId xmlns:p14="http://schemas.microsoft.com/office/powerpoint/2010/main" val="3698918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852022" y="1066800"/>
            <a:ext cx="3516155" cy="523220"/>
          </a:xfrm>
          <a:prstGeom prst="rect">
            <a:avLst/>
          </a:prstGeom>
        </p:spPr>
        <p:txBody>
          <a:bodyPr wrap="none">
            <a:spAutoFit/>
          </a:bodyPr>
          <a:lstStyle/>
          <a:p>
            <a:r>
              <a:rPr lang="en-US" sz="2800" b="1" dirty="0"/>
              <a:t>System Requirements:</a:t>
            </a:r>
          </a:p>
        </p:txBody>
      </p:sp>
      <p:sp>
        <p:nvSpPr>
          <p:cNvPr id="3" name="Rectangle 2"/>
          <p:cNvSpPr/>
          <p:nvPr/>
        </p:nvSpPr>
        <p:spPr>
          <a:xfrm>
            <a:off x="381000" y="2057400"/>
            <a:ext cx="8458200" cy="2677656"/>
          </a:xfrm>
          <a:prstGeom prst="rect">
            <a:avLst/>
          </a:prstGeom>
        </p:spPr>
        <p:txBody>
          <a:bodyPr wrap="square">
            <a:spAutoFit/>
          </a:bodyPr>
          <a:lstStyle/>
          <a:p>
            <a:pPr marL="342900" indent="-342900">
              <a:buFont typeface="Arial" panose="020B0604020202020204" pitchFamily="34" charset="0"/>
              <a:buChar char="•"/>
            </a:pPr>
            <a:r>
              <a:rPr lang="en-US" sz="2400" dirty="0"/>
              <a:t>1 GHz </a:t>
            </a:r>
            <a:r>
              <a:rPr lang="en-US" sz="2400" dirty="0" smtClean="0"/>
              <a:t>processor</a:t>
            </a:r>
            <a:endParaRPr lang="en-US" sz="2400" dirty="0"/>
          </a:p>
          <a:p>
            <a:pPr marL="342900" indent="-342900">
              <a:buFont typeface="Arial" panose="020B0604020202020204" pitchFamily="34" charset="0"/>
              <a:buChar char="•"/>
            </a:pPr>
            <a:r>
              <a:rPr lang="en-US" sz="2400" dirty="0"/>
              <a:t>512MB of system memory (RAM)</a:t>
            </a:r>
          </a:p>
          <a:p>
            <a:pPr marL="342900" indent="-342900">
              <a:buFont typeface="Arial" panose="020B0604020202020204" pitchFamily="34" charset="0"/>
              <a:buChar char="•"/>
            </a:pPr>
            <a:r>
              <a:rPr lang="en-US" sz="2400" dirty="0"/>
              <a:t>5GB of disk space (for OS </a:t>
            </a:r>
            <a:r>
              <a:rPr lang="en-US" sz="2400" dirty="0" smtClean="0"/>
              <a:t>files)</a:t>
            </a:r>
            <a:endParaRPr lang="en-US" sz="2400" dirty="0"/>
          </a:p>
          <a:p>
            <a:pPr marL="342900" indent="-342900">
              <a:buFont typeface="Arial" panose="020B0604020202020204" pitchFamily="34" charset="0"/>
              <a:buChar char="•"/>
            </a:pPr>
            <a:r>
              <a:rPr lang="en-US" sz="2400" dirty="0"/>
              <a:t>Graphics card and monitor capable of 1024x768</a:t>
            </a:r>
          </a:p>
          <a:p>
            <a:pPr marL="342900" indent="-342900">
              <a:buFont typeface="Arial" panose="020B0604020202020204" pitchFamily="34" charset="0"/>
              <a:buChar char="•"/>
            </a:pPr>
            <a:r>
              <a:rPr lang="en-US" sz="2400" dirty="0"/>
              <a:t>CD Drive, DVD Drive, or bootable USB Port</a:t>
            </a:r>
          </a:p>
          <a:p>
            <a:pPr marL="342900" indent="-342900">
              <a:buFont typeface="Arial" panose="020B0604020202020204" pitchFamily="34" charset="0"/>
              <a:buChar char="•"/>
            </a:pPr>
            <a:r>
              <a:rPr lang="en-US" sz="2400" dirty="0"/>
              <a:t>Sound support, if you need sound.</a:t>
            </a:r>
          </a:p>
          <a:p>
            <a:pPr marL="342900" indent="-342900">
              <a:buFont typeface="Arial" panose="020B0604020202020204" pitchFamily="34" charset="0"/>
              <a:buChar char="•"/>
            </a:pPr>
            <a:r>
              <a:rPr lang="en-US" sz="2400" dirty="0"/>
              <a:t>Internet access is </a:t>
            </a:r>
            <a:r>
              <a:rPr lang="en-US" sz="2400" dirty="0" smtClean="0"/>
              <a:t>helpful</a:t>
            </a:r>
            <a:endParaRPr lang="en-US" sz="2400" dirty="0"/>
          </a:p>
        </p:txBody>
      </p:sp>
      <p:sp>
        <p:nvSpPr>
          <p:cNvPr id="4" name="Slide Number Placeholder 3"/>
          <p:cNvSpPr>
            <a:spLocks noGrp="1"/>
          </p:cNvSpPr>
          <p:nvPr>
            <p:ph type="sldNum" sz="quarter" idx="12"/>
          </p:nvPr>
        </p:nvSpPr>
        <p:spPr/>
        <p:txBody>
          <a:bodyPr/>
          <a:lstStyle/>
          <a:p>
            <a:fld id="{2B1ACF87-126D-4F5B-9B8A-AD349C68E398}" type="slidenum">
              <a:rPr lang="en-US" smtClean="0"/>
              <a:t>5</a:t>
            </a:fld>
            <a:endParaRPr lang="en-US"/>
          </a:p>
        </p:txBody>
      </p:sp>
    </p:spTree>
    <p:extLst>
      <p:ext uri="{BB962C8B-B14F-4D97-AF65-F5344CB8AC3E}">
        <p14:creationId xmlns:p14="http://schemas.microsoft.com/office/powerpoint/2010/main" val="28579386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67000"/>
            <a:ext cx="8229600" cy="1143000"/>
          </a:xfrm>
        </p:spPr>
        <p:txBody>
          <a:bodyPr/>
          <a:lstStyle/>
          <a:p>
            <a:r>
              <a:rPr lang="en-US" b="1" dirty="0" smtClean="0"/>
              <a:t>Installation of CentOS</a:t>
            </a:r>
            <a:endParaRPr lang="en-US" b="1" dirty="0"/>
          </a:p>
        </p:txBody>
      </p:sp>
      <p:sp>
        <p:nvSpPr>
          <p:cNvPr id="3" name="Slide Number Placeholder 2"/>
          <p:cNvSpPr>
            <a:spLocks noGrp="1"/>
          </p:cNvSpPr>
          <p:nvPr>
            <p:ph type="sldNum" sz="quarter" idx="12"/>
          </p:nvPr>
        </p:nvSpPr>
        <p:spPr/>
        <p:txBody>
          <a:bodyPr/>
          <a:lstStyle/>
          <a:p>
            <a:fld id="{2B1ACF87-126D-4F5B-9B8A-AD349C68E398}" type="slidenum">
              <a:rPr lang="en-US" smtClean="0"/>
              <a:t>6</a:t>
            </a:fld>
            <a:endParaRPr lang="en-US"/>
          </a:p>
        </p:txBody>
      </p:sp>
    </p:spTree>
    <p:extLst>
      <p:ext uri="{BB962C8B-B14F-4D97-AF65-F5344CB8AC3E}">
        <p14:creationId xmlns:p14="http://schemas.microsoft.com/office/powerpoint/2010/main" val="41704167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95400" y="762000"/>
            <a:ext cx="65532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04800"/>
            <a:ext cx="8077200" cy="6324600"/>
          </a:xfrm>
          <a:prstGeom prst="rect">
            <a:avLst/>
          </a:prstGeom>
        </p:spPr>
      </p:pic>
      <p:sp>
        <p:nvSpPr>
          <p:cNvPr id="3" name="Slide Number Placeholder 2"/>
          <p:cNvSpPr>
            <a:spLocks noGrp="1"/>
          </p:cNvSpPr>
          <p:nvPr>
            <p:ph type="sldNum" sz="quarter" idx="12"/>
          </p:nvPr>
        </p:nvSpPr>
        <p:spPr/>
        <p:txBody>
          <a:bodyPr/>
          <a:lstStyle/>
          <a:p>
            <a:fld id="{2B1ACF87-126D-4F5B-9B8A-AD349C68E398}" type="slidenum">
              <a:rPr lang="en-US" smtClean="0"/>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95400" y="762000"/>
            <a:ext cx="65532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Other Linux 2.6.x kernel-2013-01-23-11-33-34.png"/>
          <p:cNvPicPr>
            <a:picLocks noChangeAspect="1"/>
          </p:cNvPicPr>
          <p:nvPr/>
        </p:nvPicPr>
        <p:blipFill>
          <a:blip r:embed="rId3"/>
          <a:stretch>
            <a:fillRect/>
          </a:stretch>
        </p:blipFill>
        <p:spPr>
          <a:xfrm>
            <a:off x="609600" y="457200"/>
            <a:ext cx="7848600" cy="5791200"/>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fld id="{2B1ACF87-126D-4F5B-9B8A-AD349C68E398}" type="slidenum">
              <a:rPr lang="en-US" smtClean="0"/>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ther Linux 2.6.x kernel-2013-01-23-11-34-07.png"/>
          <p:cNvPicPr>
            <a:picLocks noChangeAspect="1"/>
          </p:cNvPicPr>
          <p:nvPr/>
        </p:nvPicPr>
        <p:blipFill>
          <a:blip r:embed="rId3"/>
          <a:stretch>
            <a:fillRect/>
          </a:stretch>
        </p:blipFill>
        <p:spPr>
          <a:xfrm>
            <a:off x="685800" y="533400"/>
            <a:ext cx="7772400" cy="5638800"/>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fld id="{2B1ACF87-126D-4F5B-9B8A-AD349C68E398}" type="slidenum">
              <a:rPr lang="en-US" smtClean="0"/>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TotalTime>
  <Words>465</Words>
  <Application>Microsoft Office PowerPoint</Application>
  <PresentationFormat>On-screen Show (4:3)</PresentationFormat>
  <Paragraphs>98</Paragraphs>
  <Slides>35</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35</vt:i4>
      </vt:variant>
    </vt:vector>
  </HeadingPairs>
  <TitlesOfParts>
    <vt:vector size="38" baseType="lpstr">
      <vt:lpstr>Arial</vt:lpstr>
      <vt:lpstr>Calibri</vt:lpstr>
      <vt:lpstr>Office Theme</vt:lpstr>
      <vt:lpstr>Cent OS</vt:lpstr>
      <vt:lpstr>PowerPoint Presentation</vt:lpstr>
      <vt:lpstr>PowerPoint Presentation</vt:lpstr>
      <vt:lpstr>PowerPoint Presentation</vt:lpstr>
      <vt:lpstr>PowerPoint Presentation</vt:lpstr>
      <vt:lpstr>Installation of CentOS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NKKhilji</dc:creator>
  <cp:lastModifiedBy>Hidaya</cp:lastModifiedBy>
  <cp:revision>105</cp:revision>
  <dcterms:created xsi:type="dcterms:W3CDTF">2013-01-23T06:44:28Z</dcterms:created>
  <dcterms:modified xsi:type="dcterms:W3CDTF">2014-10-09T12:48:16Z</dcterms:modified>
</cp:coreProperties>
</file>